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Bangers"/>
      <p:regular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Ligh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iMlfRr2l6AflqXt9dvicNBxHUH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49830D-062A-4B2F-B12A-4F9CA1294729}">
  <a:tblStyle styleId="{B549830D-062A-4B2F-B12A-4F9CA129472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regular.fntdata"/><Relationship Id="rId22" Type="http://schemas.openxmlformats.org/officeDocument/2006/relationships/font" Target="fonts/MontserratLight-italic.fntdata"/><Relationship Id="rId21" Type="http://schemas.openxmlformats.org/officeDocument/2006/relationships/font" Target="fonts/Montserrat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Bangers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1da59fcf4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01da59fcf4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hyperlink" Target="https://apcentral.collegeboard.org/ap-coordinators/exams-special-prep/languag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848" y="2439581"/>
            <a:ext cx="640305" cy="97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15360" y="5341189"/>
            <a:ext cx="472707" cy="43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55" y="5713085"/>
            <a:ext cx="491206" cy="45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0685" y="481795"/>
            <a:ext cx="592495" cy="74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554804" y="167279"/>
            <a:ext cx="640305" cy="97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31980">
            <a:off x="-205487" y="533760"/>
            <a:ext cx="3481575" cy="44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174093">
            <a:off x="4932761" y="-409899"/>
            <a:ext cx="3481575" cy="44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36100">
            <a:off x="10334937" y="-409899"/>
            <a:ext cx="3481575" cy="44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078123">
            <a:off x="14453071" y="763675"/>
            <a:ext cx="3481575" cy="44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9753" y="3526732"/>
            <a:ext cx="3233536" cy="3233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"/>
          <p:cNvGrpSpPr/>
          <p:nvPr/>
        </p:nvGrpSpPr>
        <p:grpSpPr>
          <a:xfrm>
            <a:off x="4781326" y="6576536"/>
            <a:ext cx="8725275" cy="4244200"/>
            <a:chOff x="0" y="0"/>
            <a:chExt cx="11633700" cy="5658932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237192" y="0"/>
              <a:ext cx="11159412" cy="451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31" u="none" cap="none" strike="noStrike">
                  <a:solidFill>
                    <a:srgbClr val="FC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LAS PALMAS MIDDLE SCHOOL </a:t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680914"/>
              <a:ext cx="11633700" cy="32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8021" u="none" cap="none" strike="noStrike">
                  <a:solidFill>
                    <a:srgbClr val="FFE497"/>
                  </a:solidFill>
                  <a:latin typeface="Bangers"/>
                  <a:ea typeface="Bangers"/>
                  <a:cs typeface="Bangers"/>
                  <a:sym typeface="Bangers"/>
                </a:rPr>
                <a:t>SPANISH DUAL IMMERSION PROGRAM </a:t>
              </a:r>
              <a:endParaRPr>
                <a:latin typeface="Bangers"/>
                <a:ea typeface="Bangers"/>
                <a:cs typeface="Bangers"/>
                <a:sym typeface="Bangers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237192" y="5238242"/>
              <a:ext cx="11159413" cy="420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1028700" y="2920003"/>
            <a:ext cx="4192923" cy="4446994"/>
            <a:chOff x="0" y="0"/>
            <a:chExt cx="5590564" cy="5929326"/>
          </a:xfrm>
        </p:grpSpPr>
        <p:pic>
          <p:nvPicPr>
            <p:cNvPr id="103" name="Google Shape;10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751441" cy="69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4171" y="4789209"/>
              <a:ext cx="906393" cy="11401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2"/>
          <p:cNvSpPr txBox="1"/>
          <p:nvPr/>
        </p:nvSpPr>
        <p:spPr>
          <a:xfrm>
            <a:off x="6825545" y="1558564"/>
            <a:ext cx="104337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D1C392"/>
                </a:solidFill>
                <a:latin typeface="Bangers"/>
                <a:ea typeface="Bangers"/>
                <a:cs typeface="Bangers"/>
                <a:sym typeface="Bangers"/>
              </a:rPr>
              <a:t>WHAT IS THE MIDDLE SCHOOL MODEL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825542" y="4381818"/>
            <a:ext cx="10433758" cy="60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LAS PALMAS MIDDLE SCHOOL 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6825542" y="5228907"/>
            <a:ext cx="10433758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D1C39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 Palmas Middle School is unique to most Dual Language Immersion programs in that we offer students a 7th-period day.  Spanish Dual Immersion students will have one additional elective to their require elective of Spanish Language Art. Students in the program will have 30% of their day in Spanish and 70% of their day in English. </a:t>
            </a:r>
            <a:endParaRPr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74093">
            <a:off x="1384374" y="2773219"/>
            <a:ext cx="3481575" cy="443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736371" y="959718"/>
            <a:ext cx="14815258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The Secondary Model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3124200" y="3162300"/>
            <a:ext cx="3810000" cy="6096000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239000" y="3162300"/>
            <a:ext cx="3810000" cy="6096000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11353800" y="3162300"/>
            <a:ext cx="3810000" cy="6096000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3124200" y="3162300"/>
            <a:ext cx="3810000" cy="1943100"/>
          </a:xfrm>
          <a:prstGeom prst="rect">
            <a:avLst/>
          </a:prstGeom>
          <a:solidFill>
            <a:srgbClr val="D1C3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3431821" y="3093720"/>
            <a:ext cx="31947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6TH GRADE</a:t>
            </a:r>
            <a:endParaRPr b="1"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SPANISH 30%</a:t>
            </a:r>
            <a:endParaRPr b="1"/>
          </a:p>
        </p:txBody>
      </p:sp>
      <p:sp>
        <p:nvSpPr>
          <p:cNvPr id="119" name="Google Shape;119;p3"/>
          <p:cNvSpPr/>
          <p:nvPr/>
        </p:nvSpPr>
        <p:spPr>
          <a:xfrm>
            <a:off x="7239000" y="3162300"/>
            <a:ext cx="3810000" cy="1943100"/>
          </a:xfrm>
          <a:prstGeom prst="rect">
            <a:avLst/>
          </a:prstGeom>
          <a:solidFill>
            <a:srgbClr val="D1C3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7546621" y="3093720"/>
            <a:ext cx="31947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7TH GRADE</a:t>
            </a:r>
            <a:endParaRPr b="1"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SPANISH 30%</a:t>
            </a:r>
            <a:endParaRPr b="1"/>
          </a:p>
        </p:txBody>
      </p:sp>
      <p:sp>
        <p:nvSpPr>
          <p:cNvPr id="121" name="Google Shape;121;p3"/>
          <p:cNvSpPr txBox="1"/>
          <p:nvPr/>
        </p:nvSpPr>
        <p:spPr>
          <a:xfrm>
            <a:off x="7565671" y="5611504"/>
            <a:ext cx="3156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World History</a:t>
            </a:r>
            <a:endParaRPr b="1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101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101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Spanish Language Arts</a:t>
            </a:r>
            <a:endParaRPr b="1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1010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1353800" y="3162300"/>
            <a:ext cx="3810000" cy="1943100"/>
          </a:xfrm>
          <a:prstGeom prst="rect">
            <a:avLst/>
          </a:prstGeom>
          <a:solidFill>
            <a:srgbClr val="D1C3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1661421" y="3093720"/>
            <a:ext cx="31947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8TH GRADE</a:t>
            </a:r>
            <a:endParaRPr b="1"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SPANISH 30%</a:t>
            </a:r>
            <a:endParaRPr b="1"/>
          </a:p>
        </p:txBody>
      </p:sp>
      <p:sp>
        <p:nvSpPr>
          <p:cNvPr id="124" name="Google Shape;124;p3"/>
          <p:cNvSpPr txBox="1"/>
          <p:nvPr/>
        </p:nvSpPr>
        <p:spPr>
          <a:xfrm>
            <a:off x="11680471" y="5611504"/>
            <a:ext cx="31566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Pre-AP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U.S. History</a:t>
            </a:r>
            <a:endParaRPr b="1" sz="12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Spanish Language Arts</a:t>
            </a:r>
            <a:endParaRPr b="1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03843">
            <a:off x="683773" y="1162303"/>
            <a:ext cx="766055" cy="71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1336" y="1061654"/>
            <a:ext cx="726414" cy="91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3469921" y="5611504"/>
            <a:ext cx="3156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Ancient World History</a:t>
            </a:r>
            <a:endParaRPr b="1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101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Spanish Language Arts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67193">
            <a:off x="13618810" y="4328166"/>
            <a:ext cx="3652427" cy="63245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4"/>
          <p:cNvGraphicFramePr/>
          <p:nvPr/>
        </p:nvGraphicFramePr>
        <p:xfrm>
          <a:off x="7355947" y="1223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{B549830D-062A-4B2F-B12A-4F9CA1294729}</a:tableStyleId>
              </a:tblPr>
              <a:tblGrid>
                <a:gridCol w="3576125"/>
              </a:tblGrid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History (Spanish)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Math 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English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Science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P.E.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Spanish Language Arts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41" u="none" cap="none" strike="noStrike">
                          <a:solidFill>
                            <a:srgbClr val="D1C39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Elective (Student Choice)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50915" y="3962452"/>
            <a:ext cx="3652427" cy="632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03843">
            <a:off x="614517" y="733354"/>
            <a:ext cx="946863" cy="88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885229" y="606439"/>
            <a:ext cx="991992" cy="15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836" y="8652132"/>
            <a:ext cx="876811" cy="110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7221" y="1756016"/>
            <a:ext cx="10003046" cy="750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028700" y="2828925"/>
            <a:ext cx="5283328" cy="454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D1C39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the time students reach Las Palmas Middle School, students progressed from 90% to 50% per day in Spanish. In Middle School, students are maintaining their language acquisition under the 30% model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249" y="3532991"/>
            <a:ext cx="882670" cy="111027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1028700" y="933450"/>
            <a:ext cx="68523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D1C392"/>
                </a:solidFill>
                <a:latin typeface="Bangers"/>
                <a:ea typeface="Bangers"/>
                <a:cs typeface="Bangers"/>
                <a:sym typeface="Bangers"/>
              </a:rPr>
              <a:t>THE GOALS OF DUAL IMMERSION 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03843">
            <a:off x="645673" y="8443189"/>
            <a:ext cx="766055" cy="712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9144000" y="2097966"/>
            <a:ext cx="8338258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BILINGUAL &amp; BILITERATE 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9144000" y="3657600"/>
            <a:ext cx="8338258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COLLEGE &amp; CAREER READINESS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9144000" y="5217234"/>
            <a:ext cx="8338258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ACCESS TO RIGOROUS COURSES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9144000" y="6779334"/>
            <a:ext cx="8338258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STATE SEAL OF BILITERACY 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025" y="3657600"/>
            <a:ext cx="4583374" cy="61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249" y="3532991"/>
            <a:ext cx="882670" cy="111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03843">
            <a:off x="645673" y="8443189"/>
            <a:ext cx="766055" cy="71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" y="3365668"/>
            <a:ext cx="6039624" cy="60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028700" y="933450"/>
            <a:ext cx="685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D1C392"/>
                </a:solidFill>
                <a:latin typeface="Bangers"/>
                <a:ea typeface="Bangers"/>
                <a:cs typeface="Bangers"/>
                <a:sym typeface="Bangers"/>
              </a:rPr>
              <a:t>SEAL OF BILITERACY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8882942" y="1028700"/>
            <a:ext cx="8338258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THE HIGH SCHOOL SEAL OF BILITERACY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8882942" y="2366361"/>
            <a:ext cx="8338258" cy="8136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82" lvl="1" marL="5181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Completion of all English language arts requirements for graduation with an overall grade point average of 2.0 or above.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1C39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9082" lvl="1" marL="5181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Passing the California Standards test in English language arts administered in grade 11 at the proficient level or above.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1C39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9082" lvl="1" marL="5181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Passing a </a:t>
            </a:r>
            <a:r>
              <a:rPr b="1" i="0" lang="en-US" sz="2400" u="sng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World Language Advanced Placement</a:t>
            </a:r>
            <a:r>
              <a:rPr b="1" i="0" lang="en-US" sz="24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 examination with a score of 3 or higher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1C39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9082" lvl="1" marL="5181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C392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D1C392"/>
                </a:solidFill>
                <a:latin typeface="Montserrat"/>
                <a:ea typeface="Montserrat"/>
                <a:cs typeface="Montserrat"/>
                <a:sym typeface="Montserrat"/>
              </a:rPr>
              <a:t>Passing a school district language exam that, at a minimum, assesses speaking, reading and writing passing at a proficient level or higher</a:t>
            </a:r>
            <a:endParaRPr/>
          </a:p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1C39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1C3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A5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1da59fcf4_1_13"/>
          <p:cNvSpPr txBox="1"/>
          <p:nvPr/>
        </p:nvSpPr>
        <p:spPr>
          <a:xfrm>
            <a:off x="5717850" y="4327650"/>
            <a:ext cx="6852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>
                <a:solidFill>
                  <a:srgbClr val="D1C392"/>
                </a:solidFill>
                <a:latin typeface="Bangers"/>
                <a:ea typeface="Bangers"/>
                <a:cs typeface="Bangers"/>
                <a:sym typeface="Bangers"/>
              </a:rPr>
              <a:t>Questions?</a:t>
            </a:r>
            <a:endParaRPr sz="4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